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2"/>
  </p:notesMasterIdLst>
  <p:handoutMasterIdLst>
    <p:handoutMasterId r:id="rId13"/>
  </p:handoutMasterIdLst>
  <p:sldIdLst>
    <p:sldId id="289" r:id="rId5"/>
    <p:sldId id="389" r:id="rId6"/>
    <p:sldId id="391" r:id="rId7"/>
    <p:sldId id="390" r:id="rId8"/>
    <p:sldId id="392" r:id="rId9"/>
    <p:sldId id="393" r:id="rId10"/>
    <p:sldId id="332" r:id="rId11"/>
  </p:sldIdLst>
  <p:sldSz cx="12192000" cy="6858000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8" userDrawn="1">
          <p15:clr>
            <a:srgbClr val="A4A3A4"/>
          </p15:clr>
        </p15:guide>
        <p15:guide id="2" pos="71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8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CE5"/>
    <a:srgbClr val="00485D"/>
    <a:srgbClr val="00A5E4"/>
    <a:srgbClr val="556471"/>
    <a:srgbClr val="275791"/>
    <a:srgbClr val="1F497D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 autoAdjust="0"/>
    <p:restoredTop sz="89758" autoAdjust="0"/>
  </p:normalViewPr>
  <p:slideViewPr>
    <p:cSldViewPr snapToObjects="1">
      <p:cViewPr varScale="1">
        <p:scale>
          <a:sx n="97" d="100"/>
          <a:sy n="97" d="100"/>
        </p:scale>
        <p:origin x="828" y="84"/>
      </p:cViewPr>
      <p:guideLst>
        <p:guide orient="horz" pos="3838"/>
        <p:guide pos="7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>
        <p:scale>
          <a:sx n="90" d="100"/>
          <a:sy n="90" d="100"/>
        </p:scale>
        <p:origin x="-1768" y="384"/>
      </p:cViewPr>
      <p:guideLst>
        <p:guide orient="horz" pos="2909"/>
        <p:guide pos="21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Arthurs" userId="1bb84779-ddfa-48c2-a4e5-e400008e8d5d" providerId="ADAL" clId="{1E54FE1C-94C7-4DA0-B4D5-CB40CF0561D6}"/>
    <pc:docChg chg="modSld">
      <pc:chgData name="David Arthurs" userId="1bb84779-ddfa-48c2-a4e5-e400008e8d5d" providerId="ADAL" clId="{1E54FE1C-94C7-4DA0-B4D5-CB40CF0561D6}" dt="2023-11-16T13:19:21.751" v="3" actId="20577"/>
      <pc:docMkLst>
        <pc:docMk/>
      </pc:docMkLst>
      <pc:sldChg chg="modSp mod">
        <pc:chgData name="David Arthurs" userId="1bb84779-ddfa-48c2-a4e5-e400008e8d5d" providerId="ADAL" clId="{1E54FE1C-94C7-4DA0-B4D5-CB40CF0561D6}" dt="2023-11-16T13:19:21.751" v="3" actId="20577"/>
        <pc:sldMkLst>
          <pc:docMk/>
          <pc:sldMk cId="4059259002" sldId="393"/>
        </pc:sldMkLst>
        <pc:spChg chg="mod">
          <ac:chgData name="David Arthurs" userId="1bb84779-ddfa-48c2-a4e5-e400008e8d5d" providerId="ADAL" clId="{1E54FE1C-94C7-4DA0-B4D5-CB40CF0561D6}" dt="2023-11-16T13:19:21.751" v="3" actId="20577"/>
          <ac:spMkLst>
            <pc:docMk/>
            <pc:sldMk cId="4059259002" sldId="393"/>
            <ac:spMk id="3" creationId="{8798CAC4-8DA2-A29F-C2C6-CB51B545CED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7F2C507-0B40-420B-8177-C92047F7FB00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160FFAF9-4610-4135-B951-8DED41FC10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920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8EC55574-D2FA-4A27-AA6F-64620361C34C}" type="datetimeFigureOut">
              <a:rPr lang="en-CA" smtClean="0"/>
              <a:t>2023-11-16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0407C0CB-E22F-47E3-95A9-EBF914C51A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413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C0CB-E22F-47E3-95A9-EBF914C51A9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5743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C0CB-E22F-47E3-95A9-EBF914C51A9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373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C0CB-E22F-47E3-95A9-EBF914C51A9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538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C0CB-E22F-47E3-95A9-EBF914C51A9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4967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C0CB-E22F-47E3-95A9-EBF914C51A9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3617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C0CB-E22F-47E3-95A9-EBF914C51A9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0058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C0CB-E22F-47E3-95A9-EBF914C51A9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163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microsoft.com/office/2007/relationships/hdphoto" Target="../media/hdphoto4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microsoft.com/office/2007/relationships/hdphoto" Target="../media/hdphoto4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6221-4853-2D40-B591-ECF55C3748E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D51D-53A8-2449-9FDA-CB2443F42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59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19921"/>
            <a:ext cx="109728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493109"/>
            <a:ext cx="10972800" cy="363305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6221-4853-2D40-B591-ECF55C3748E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D51D-53A8-2449-9FDA-CB2443F42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133231"/>
            <a:ext cx="2743200" cy="499293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33231"/>
            <a:ext cx="8026400" cy="499293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6221-4853-2D40-B591-ECF55C3748E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D51D-53A8-2449-9FDA-CB2443F42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66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515939" y="549275"/>
            <a:ext cx="11160125" cy="993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2037"/>
              </a:buClr>
              <a:buSzPts val="3000"/>
              <a:buFont typeface="Arial Black"/>
              <a:buNone/>
              <a:defRPr sz="3000" b="1" i="0" u="none" strike="noStrike" cap="none">
                <a:solidFill>
                  <a:srgbClr val="122037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515940" y="1756228"/>
            <a:ext cx="11160125" cy="419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57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6282"/>
              </a:buClr>
              <a:buSzPts val="2160"/>
              <a:buFont typeface="Arial"/>
              <a:buChar char="•"/>
              <a:defRPr sz="1800" b="0" i="0" u="none" strike="noStrike" cap="none">
                <a:solidFill>
                  <a:srgbClr val="13628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6282"/>
              </a:buClr>
              <a:buSzPts val="1440"/>
              <a:buFont typeface="Courier New"/>
              <a:buChar char="o"/>
              <a:defRPr sz="1800" b="0" i="0" u="none" strike="noStrike" cap="none">
                <a:solidFill>
                  <a:srgbClr val="13628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628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13628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628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13628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628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3628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8"/>
          <p:cNvSpPr txBox="1"/>
          <p:nvPr/>
        </p:nvSpPr>
        <p:spPr>
          <a:xfrm>
            <a:off x="11115677" y="6201644"/>
            <a:ext cx="574675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rgbClr val="13628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solidFill>
                <a:srgbClr val="13628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182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346">
          <p15:clr>
            <a:srgbClr val="FBAE40"/>
          </p15:clr>
        </p15:guide>
        <p15:guide id="3" pos="7355">
          <p15:clr>
            <a:srgbClr val="FBAE40"/>
          </p15:clr>
        </p15:guide>
        <p15:guide id="4" orient="horz" pos="37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60"/>
            <a:ext cx="109728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3659"/>
            <a:ext cx="10972800" cy="4912505"/>
          </a:xfrm>
        </p:spPr>
        <p:txBody>
          <a:bodyPr/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sz="24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 sz="2000"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0407" y="6349509"/>
            <a:ext cx="2228201" cy="365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B0B2AB-BD3E-441F-3FB9-24EE077E5D6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1885" y="6395229"/>
            <a:ext cx="1142238" cy="274320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4B26EE-7B41-8793-BCEA-914E501F3B6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820" y="6349509"/>
            <a:ext cx="857398" cy="365760"/>
          </a:xfrm>
          <a:prstGeom prst="rect">
            <a:avLst/>
          </a:prstGeom>
        </p:spPr>
      </p:pic>
      <p:pic>
        <p:nvPicPr>
          <p:cNvPr id="9" name="Picture 6" descr="Support the Finnish Meteorological Institute | CMEMS">
            <a:extLst>
              <a:ext uri="{FF2B5EF4-FFF2-40B4-BE49-F238E27FC236}">
                <a16:creationId xmlns:a16="http://schemas.microsoft.com/office/drawing/2014/main" id="{1E7C9A86-9348-6870-3DA5-E8133D42D3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923" y="6349509"/>
            <a:ext cx="727862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cySea">
            <a:extLst>
              <a:ext uri="{FF2B5EF4-FFF2-40B4-BE49-F238E27FC236}">
                <a16:creationId xmlns:a16="http://schemas.microsoft.com/office/drawing/2014/main" id="{BA63EE1D-109C-C6C5-AE04-C980023737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503" y="6303789"/>
            <a:ext cx="54213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4E48316-AF2E-3CFA-6BC1-97B00A0F830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123025" y="6349509"/>
            <a:ext cx="1382575" cy="365760"/>
            <a:chOff x="8184232" y="6113391"/>
            <a:chExt cx="2128241" cy="5630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1B2F6A-E005-01C0-A20A-F7C6B0F995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r="71446"/>
            <a:stretch/>
          </p:blipFill>
          <p:spPr>
            <a:xfrm>
              <a:off x="8184232" y="6113391"/>
              <a:ext cx="607689" cy="56302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1492F54-E23A-C09C-E027-CB088A843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28554"/>
            <a:stretch/>
          </p:blipFill>
          <p:spPr>
            <a:xfrm>
              <a:off x="8791921" y="6113391"/>
              <a:ext cx="1520552" cy="563026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4124C68-127F-0B18-DA61-36E683AB38B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10980" y="6349509"/>
            <a:ext cx="365760" cy="365760"/>
          </a:xfrm>
          <a:prstGeom prst="rect">
            <a:avLst/>
          </a:prstGeom>
        </p:spPr>
      </p:pic>
      <p:pic>
        <p:nvPicPr>
          <p:cNvPr id="3074" name="Picture 2" descr="Norwegian Meteorological Institute | Key Processes to understand Arctic  Climate Warming">
            <a:extLst>
              <a:ext uri="{FF2B5EF4-FFF2-40B4-BE49-F238E27FC236}">
                <a16:creationId xmlns:a16="http://schemas.microsoft.com/office/drawing/2014/main" id="{A5CA2DA1-0DA5-1ED6-BDC7-D78952E454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070" y="6349509"/>
            <a:ext cx="1301625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311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6221-4853-2D40-B591-ECF55C3748E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D51D-53A8-2449-9FDA-CB2443F42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6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907"/>
            <a:ext cx="109728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30285"/>
            <a:ext cx="5384800" cy="4895879"/>
          </a:xfrm>
        </p:spPr>
        <p:txBody>
          <a:bodyPr/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sz="24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 sz="2000"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 sz="1800"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 sz="1800">
                <a:solidFill>
                  <a:schemeClr val="accent1">
                    <a:lumMod val="7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30285"/>
            <a:ext cx="5384800" cy="4895879"/>
          </a:xfrm>
        </p:spPr>
        <p:txBody>
          <a:bodyPr/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sz="24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 sz="2000"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 sz="1800"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 sz="1800">
                <a:solidFill>
                  <a:schemeClr val="accent1">
                    <a:lumMod val="7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D05D0C-C8BD-7131-0CDB-2E9DD4C80D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0407" y="6349509"/>
            <a:ext cx="2228201" cy="365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8E3678-B00D-356E-B957-28EFD6A888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1885" y="6395229"/>
            <a:ext cx="1142238" cy="274320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52440B-6E0A-7FC4-4FC2-A9E39928B83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820" y="6349509"/>
            <a:ext cx="857398" cy="365760"/>
          </a:xfrm>
          <a:prstGeom prst="rect">
            <a:avLst/>
          </a:prstGeom>
        </p:spPr>
      </p:pic>
      <p:pic>
        <p:nvPicPr>
          <p:cNvPr id="18" name="Picture 6" descr="Support the Finnish Meteorological Institute | CMEMS">
            <a:extLst>
              <a:ext uri="{FF2B5EF4-FFF2-40B4-BE49-F238E27FC236}">
                <a16:creationId xmlns:a16="http://schemas.microsoft.com/office/drawing/2014/main" id="{75578879-134D-DD12-4DED-EA3AAC7E23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923" y="6349509"/>
            <a:ext cx="727862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cySea">
            <a:extLst>
              <a:ext uri="{FF2B5EF4-FFF2-40B4-BE49-F238E27FC236}">
                <a16:creationId xmlns:a16="http://schemas.microsoft.com/office/drawing/2014/main" id="{E60C8304-996A-AB55-A03B-2AB7F5B3E6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503" y="6303789"/>
            <a:ext cx="54213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C12FB1A-8080-A0C2-3944-55161603DCF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123025" y="6349509"/>
            <a:ext cx="1382575" cy="365760"/>
            <a:chOff x="8184232" y="6113391"/>
            <a:chExt cx="2128241" cy="56302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B1C745B-F8F5-95E6-9811-CDC03E843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r="71446"/>
            <a:stretch/>
          </p:blipFill>
          <p:spPr>
            <a:xfrm>
              <a:off x="8184232" y="6113391"/>
              <a:ext cx="607689" cy="56302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CAD0901-7FB0-CC8F-C598-FCE627C89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28554"/>
            <a:stretch/>
          </p:blipFill>
          <p:spPr>
            <a:xfrm>
              <a:off x="8791921" y="6113391"/>
              <a:ext cx="1520552" cy="5630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54D01A7-9D56-9391-5E21-B95E22033FD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10980" y="6349509"/>
            <a:ext cx="365760" cy="365760"/>
          </a:xfrm>
          <a:prstGeom prst="rect">
            <a:avLst/>
          </a:prstGeom>
        </p:spPr>
      </p:pic>
      <p:pic>
        <p:nvPicPr>
          <p:cNvPr id="24" name="Picture 2" descr="Norwegian Meteorological Institute | Key Processes to understand Arctic  Climate Warming">
            <a:extLst>
              <a:ext uri="{FF2B5EF4-FFF2-40B4-BE49-F238E27FC236}">
                <a16:creationId xmlns:a16="http://schemas.microsoft.com/office/drawing/2014/main" id="{DF708BE2-A9F6-CD39-F227-B5B176341A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070" y="6349509"/>
            <a:ext cx="1301625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98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26515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8699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026753"/>
            <a:ext cx="5386917" cy="30994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386990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3026753"/>
            <a:ext cx="5389033" cy="30994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6221-4853-2D40-B591-ECF55C3748E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D51D-53A8-2449-9FDA-CB2443F42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74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4657"/>
            <a:ext cx="109728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6221-4853-2D40-B591-ECF55C3748E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D51D-53A8-2449-9FDA-CB2443F42A2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188" y="6347627"/>
            <a:ext cx="2458593" cy="403579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3" y="6069684"/>
            <a:ext cx="1670471" cy="8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2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6221-4853-2D40-B591-ECF55C3748E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D51D-53A8-2449-9FDA-CB2443F42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125415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5415"/>
            <a:ext cx="6815667" cy="500074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287465"/>
            <a:ext cx="4011084" cy="38386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6221-4853-2D40-B591-ECF55C3748E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D51D-53A8-2449-9FDA-CB2443F42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33231"/>
            <a:ext cx="7315200" cy="35943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6221-4853-2D40-B591-ECF55C3748E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D51D-53A8-2449-9FDA-CB2443F42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73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D6221-4853-2D40-B591-ECF55C3748E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3D51D-53A8-2449-9FDA-CB2443F42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2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51" r:id="rId3"/>
    <p:sldLayoutId id="2147483652" r:id="rId4"/>
    <p:sldLayoutId id="2147483653" r:id="rId5"/>
    <p:sldLayoutId id="2147483666" r:id="rId6"/>
    <p:sldLayoutId id="2147483669" r:id="rId7"/>
    <p:sldLayoutId id="2147483656" r:id="rId8"/>
    <p:sldLayoutId id="2147483657" r:id="rId9"/>
    <p:sldLayoutId id="2147483658" r:id="rId10"/>
    <p:sldLayoutId id="2147483659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6.wdp"/><Relationship Id="rId3" Type="http://schemas.openxmlformats.org/officeDocument/2006/relationships/image" Target="../media/image13.jpg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microsoft.com/office/2007/relationships/hdphoto" Target="../media/hdphoto5.wdp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oat on the water&#10;&#10;Description automatically generated with low confidence">
            <a:extLst>
              <a:ext uri="{FF2B5EF4-FFF2-40B4-BE49-F238E27FC236}">
                <a16:creationId xmlns:a16="http://schemas.microsoft.com/office/drawing/2014/main" id="{309E3AB2-4980-89FE-5E96-079945EB4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9"/>
          <a:stretch/>
        </p:blipFill>
        <p:spPr>
          <a:xfrm>
            <a:off x="0" y="1148715"/>
            <a:ext cx="12192000" cy="456057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3975199"/>
            <a:ext cx="103632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DestinE Sea Ice Decision Enhancement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(DESIDE)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52AA5-382C-BD3B-233D-C8BA2507174F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5916136"/>
            <a:ext cx="2109792" cy="640080"/>
          </a:xfrm>
          <a:prstGeom prst="rect">
            <a:avLst/>
          </a:prstGeom>
          <a:noFill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348EC2C-B342-307A-9169-A2BE1772242B}"/>
              </a:ext>
            </a:extLst>
          </p:cNvPr>
          <p:cNvGrpSpPr>
            <a:grpSpLocks noChangeAspect="1"/>
          </p:cNvGrpSpPr>
          <p:nvPr/>
        </p:nvGrpSpPr>
        <p:grpSpPr>
          <a:xfrm>
            <a:off x="9162895" y="279471"/>
            <a:ext cx="2419505" cy="640080"/>
            <a:chOff x="8184232" y="6113391"/>
            <a:chExt cx="2128241" cy="5630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BD74A3C-5BB7-0B94-95D9-E7D7520B4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r="71446"/>
            <a:stretch/>
          </p:blipFill>
          <p:spPr>
            <a:xfrm>
              <a:off x="8184232" y="6113391"/>
              <a:ext cx="607689" cy="56302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2C7D38-C898-9EEE-380A-D7D871CA1A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28554"/>
            <a:stretch/>
          </p:blipFill>
          <p:spPr>
            <a:xfrm>
              <a:off x="8791921" y="6113391"/>
              <a:ext cx="1520552" cy="563026"/>
            </a:xfrm>
            <a:prstGeom prst="rect">
              <a:avLst/>
            </a:prstGeom>
          </p:spPr>
        </p:pic>
      </p:grpSp>
      <p:pic>
        <p:nvPicPr>
          <p:cNvPr id="1028" name="Picture 4" descr="Member Categories EMS Associate Members : European Meteorological Society">
            <a:extLst>
              <a:ext uri="{FF2B5EF4-FFF2-40B4-BE49-F238E27FC236}">
                <a16:creationId xmlns:a16="http://schemas.microsoft.com/office/drawing/2014/main" id="{B43B156C-68B2-463C-F396-181BC07D4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758" y="5735068"/>
            <a:ext cx="2324306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94A0F2-F6BD-DF21-09DD-B1249595BE89}"/>
              </a:ext>
            </a:extLst>
          </p:cNvPr>
          <p:cNvPicPr>
            <a:picLocks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62458"/>
            <a:ext cx="3756184" cy="618173"/>
          </a:xfrm>
          <a:prstGeom prst="rect">
            <a:avLst/>
          </a:prstGeom>
        </p:spPr>
      </p:pic>
      <p:pic>
        <p:nvPicPr>
          <p:cNvPr id="14" name="Picture 13" descr="A picture containing gear, wheel, clipart&#10;&#10;Description automatically generated">
            <a:extLst>
              <a:ext uri="{FF2B5EF4-FFF2-40B4-BE49-F238E27FC236}">
                <a16:creationId xmlns:a16="http://schemas.microsoft.com/office/drawing/2014/main" id="{72EA8B53-DB5A-DBCC-4766-3849CE4281E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288" y="370911"/>
            <a:ext cx="1904103" cy="457200"/>
          </a:xfrm>
          <a:prstGeom prst="rect">
            <a:avLst/>
          </a:prstGeom>
        </p:spPr>
      </p:pic>
      <p:pic>
        <p:nvPicPr>
          <p:cNvPr id="1032" name="Picture 8" descr="Magnetometer data – Avaruussääkeskus">
            <a:extLst>
              <a:ext uri="{FF2B5EF4-FFF2-40B4-BE49-F238E27FC236}">
                <a16:creationId xmlns:a16="http://schemas.microsoft.com/office/drawing/2014/main" id="{82E81436-83F8-931D-CB40-AF0FE69AE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5916136"/>
            <a:ext cx="3450866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EB791B-6546-FFAC-50C7-E6E2A73F33AA}"/>
              </a:ext>
            </a:extLst>
          </p:cNvPr>
          <p:cNvSpPr txBox="1"/>
          <p:nvPr/>
        </p:nvSpPr>
        <p:spPr>
          <a:xfrm>
            <a:off x="10516815" y="5405854"/>
            <a:ext cx="1527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Photo: Andreas Cziferszky</a:t>
            </a:r>
            <a:endParaRPr lang="en-CA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26598-9842-5A55-BB93-F91E87FAC6BC}"/>
              </a:ext>
            </a:extLst>
          </p:cNvPr>
          <p:cNvSpPr txBox="1"/>
          <p:nvPr/>
        </p:nvSpPr>
        <p:spPr>
          <a:xfrm>
            <a:off x="11368497" y="6516973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Funded by the</a:t>
            </a:r>
          </a:p>
          <a:p>
            <a:pPr algn="ctr"/>
            <a:r>
              <a:rPr lang="en-US" sz="700" dirty="0">
                <a:solidFill>
                  <a:schemeClr val="bg1"/>
                </a:solidFill>
              </a:rPr>
              <a:t>European Union</a:t>
            </a:r>
            <a:endParaRPr lang="en-CA" sz="700" dirty="0">
              <a:solidFill>
                <a:schemeClr val="bg1"/>
              </a:solidFill>
            </a:endParaRPr>
          </a:p>
        </p:txBody>
      </p:sp>
      <p:pic>
        <p:nvPicPr>
          <p:cNvPr id="10" name="Picture 4" descr="EU European Union Flag Icon | Public Domain World Flags Iconpack |  Wikipedia Authors">
            <a:extLst>
              <a:ext uri="{FF2B5EF4-FFF2-40B4-BE49-F238E27FC236}">
                <a16:creationId xmlns:a16="http://schemas.microsoft.com/office/drawing/2014/main" id="{366D7A62-D07E-2368-7A51-AD693A221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2264" y="6092825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F1DE55-0757-B622-7114-6AC10D59C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684" y="5813478"/>
            <a:ext cx="685800" cy="24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545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Objectives</a:t>
            </a:r>
          </a:p>
          <a:p>
            <a:pPr lvl="1"/>
            <a:r>
              <a:rPr lang="en-US" dirty="0"/>
              <a:t>Aggregating diverse information sources to provide common products across jurisdictional boundaries.</a:t>
            </a:r>
          </a:p>
          <a:p>
            <a:pPr lvl="1"/>
            <a:r>
              <a:rPr lang="en-US" dirty="0"/>
              <a:t>Producing new forecast products to improve decision-making by users.</a:t>
            </a:r>
          </a:p>
          <a:p>
            <a:pPr lvl="1"/>
            <a:r>
              <a:rPr lang="en-US" dirty="0"/>
              <a:t>Customizing delivery of products to different user communities based on their needs.</a:t>
            </a:r>
          </a:p>
          <a:p>
            <a:r>
              <a:rPr lang="en-US" b="1" dirty="0"/>
              <a:t>Drivers</a:t>
            </a:r>
          </a:p>
          <a:p>
            <a:pPr lvl="1"/>
            <a:r>
              <a:rPr lang="en-US" b="1" dirty="0"/>
              <a:t>Regulatory Compliance</a:t>
            </a:r>
            <a:r>
              <a:rPr lang="en-US" dirty="0"/>
              <a:t>: Deliver short and medium-term forecasts of ice, meteorological, and ocean conditions, meeting the requirements of the IMO Polar Code.</a:t>
            </a:r>
          </a:p>
          <a:p>
            <a:pPr lvl="1"/>
            <a:r>
              <a:rPr lang="en-US" b="1" dirty="0"/>
              <a:t>Climate Change Effects</a:t>
            </a:r>
            <a:r>
              <a:rPr lang="en-US" dirty="0"/>
              <a:t>: Provide long-term forecasts on changing ice and other conditions, enabling planning and policy development for the fishing, tourism, research, and oil and gas industries.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73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37D1-B147-29F2-CE64-D9FEAFF2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Polar Operations and Society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24165-3291-E4B0-9A13-045284599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Increased Safety: </a:t>
            </a:r>
            <a:r>
              <a:rPr lang="en-US" dirty="0"/>
              <a:t>Accurate information supports strategic and tactical decision-making, enhancing safety of life and property.</a:t>
            </a:r>
          </a:p>
          <a:p>
            <a:r>
              <a:rPr lang="en-US" b="1" dirty="0"/>
              <a:t>Pollution Reduction: </a:t>
            </a:r>
            <a:r>
              <a:rPr lang="en-US" dirty="0"/>
              <a:t>Efficient route optimization minimizes fuel consumption and emissions.</a:t>
            </a:r>
          </a:p>
          <a:p>
            <a:r>
              <a:rPr lang="en-US" b="1" dirty="0"/>
              <a:t>Protection of Sensitive </a:t>
            </a:r>
            <a:br>
              <a:rPr lang="en-US" b="1" dirty="0"/>
            </a:br>
            <a:r>
              <a:rPr lang="en-US" b="1" dirty="0"/>
              <a:t>Environmental Areas: </a:t>
            </a:r>
            <a:r>
              <a:rPr lang="en-US" dirty="0"/>
              <a:t>Better </a:t>
            </a:r>
            <a:br>
              <a:rPr lang="en-US" dirty="0"/>
            </a:br>
            <a:r>
              <a:rPr lang="en-US" dirty="0"/>
              <a:t>forecasts can help policymakers</a:t>
            </a:r>
            <a:br>
              <a:rPr lang="en-US" dirty="0"/>
            </a:br>
            <a:r>
              <a:rPr lang="en-US" dirty="0"/>
              <a:t>protect environmentally </a:t>
            </a:r>
            <a:br>
              <a:rPr lang="en-US" dirty="0"/>
            </a:br>
            <a:r>
              <a:rPr lang="en-US" dirty="0"/>
              <a:t>sensitive areas affected by </a:t>
            </a:r>
            <a:br>
              <a:rPr lang="en-US" dirty="0"/>
            </a:br>
            <a:r>
              <a:rPr lang="en-US" dirty="0"/>
              <a:t>changing polar conditions.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D2C75-6BAC-4E04-D983-CFA2A7A3B2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" t="11135" r="213" b="17570"/>
          <a:stretch/>
        </p:blipFill>
        <p:spPr>
          <a:xfrm>
            <a:off x="6330614" y="2996952"/>
            <a:ext cx="5562904" cy="2973355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216C46-9B3C-9767-5C74-254AA4612565}"/>
              </a:ext>
            </a:extLst>
          </p:cNvPr>
          <p:cNvSpPr txBox="1"/>
          <p:nvPr/>
        </p:nvSpPr>
        <p:spPr>
          <a:xfrm>
            <a:off x="10407078" y="5703059"/>
            <a:ext cx="1521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Photo: Beat </a:t>
            </a:r>
            <a:r>
              <a:rPr lang="en-US" sz="1000" dirty="0" err="1"/>
              <a:t>Rinderknecht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419787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198E-F2EE-C8BF-957D-BDEE25DA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Support Levels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520A-2D5B-6D76-B873-D9E9A4069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Use Case will demonstrate the added value of the DestinE system in supporting policy and decision making at three levels within the context of polar operations:</a:t>
            </a:r>
          </a:p>
          <a:p>
            <a:r>
              <a:rPr lang="en-US" b="1" dirty="0"/>
              <a:t>Execution support: </a:t>
            </a:r>
            <a:r>
              <a:rPr lang="en-US" dirty="0"/>
              <a:t>supporting ships needing to avoid or navigate through sea ice.</a:t>
            </a:r>
          </a:p>
          <a:p>
            <a:r>
              <a:rPr lang="en-US" b="1" dirty="0"/>
              <a:t>Planning support: </a:t>
            </a:r>
            <a:r>
              <a:rPr lang="en-US" dirty="0"/>
              <a:t>supporting ship operators in planning for polar voyages, guided by the information requirements of the IMO Polar Code.</a:t>
            </a:r>
          </a:p>
          <a:p>
            <a:r>
              <a:rPr lang="en-US" b="1" dirty="0"/>
              <a:t>Strategy and policy support: </a:t>
            </a:r>
            <a:r>
              <a:rPr lang="en-US" dirty="0"/>
              <a:t>supporting organizations and policy analysts wanting to assess the impact of climate change on future decisions regarding polar operations.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237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7496-E12E-DFA8-DE61-61B04445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Workflow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97D06-3ADC-A64A-34EA-3FF60C301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Data Ingestion</a:t>
            </a:r>
            <a:r>
              <a:rPr lang="en-US" dirty="0"/>
              <a:t>: Collect past, current, and forecasted information on sea ice, snow thickness, icebergs, ocean currents and waves, wind, temperature, visibility, and Sentinel 1 imagery from DESP/DestinE.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Data Processing, Modeling, and Analysis</a:t>
            </a:r>
            <a:r>
              <a:rPr lang="en-US" dirty="0"/>
              <a:t>: Use models, machine learning, and algorithms to process data for different user communities.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Information Product Generation</a:t>
            </a:r>
            <a:r>
              <a:rPr lang="en-US" dirty="0"/>
              <a:t>: Create short, medium, and long-term sea ice charts, risk profiles, and route optimization suggestions for better decision-making.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Dissemination</a:t>
            </a:r>
            <a:r>
              <a:rPr lang="en-US" dirty="0"/>
              <a:t>: through decision support platforms.</a:t>
            </a:r>
          </a:p>
        </p:txBody>
      </p:sp>
    </p:spTree>
    <p:extLst>
      <p:ext uri="{BB962C8B-B14F-4D97-AF65-F5344CB8AC3E}">
        <p14:creationId xmlns:p14="http://schemas.microsoft.com/office/powerpoint/2010/main" val="95416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5654B-5B02-9832-C071-D838334F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Support Platforms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8CAC4-8DA2-A29F-C2C6-CB51B545C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3659"/>
            <a:ext cx="6926560" cy="5239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Decision support will be provided in three ways to meet the different needs and levels of sophistication of user groups:</a:t>
            </a:r>
          </a:p>
          <a:p>
            <a:r>
              <a:rPr lang="en-US" b="1" dirty="0" err="1"/>
              <a:t>IcySea</a:t>
            </a:r>
            <a:r>
              <a:rPr lang="en-US" dirty="0"/>
              <a:t>: Tactical decision support for ships operating in polar regions.</a:t>
            </a:r>
          </a:p>
          <a:p>
            <a:r>
              <a:rPr lang="en-US" b="1" dirty="0"/>
              <a:t>Polar Dashboard</a:t>
            </a:r>
            <a:r>
              <a:rPr lang="en-US" dirty="0"/>
              <a:t>: Strategic decision support for policy analysts and residents.</a:t>
            </a:r>
          </a:p>
          <a:p>
            <a:r>
              <a:rPr lang="en-US" b="1" dirty="0"/>
              <a:t>Polar TEP</a:t>
            </a:r>
            <a:r>
              <a:rPr lang="en-US" dirty="0"/>
              <a:t>: Research collaboration platform for private, academic, and public sectors.</a:t>
            </a:r>
          </a:p>
        </p:txBody>
      </p:sp>
      <p:pic>
        <p:nvPicPr>
          <p:cNvPr id="4" name="Picture 3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A8ABDE4A-BA7B-8D74-04FF-ED37807B55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" t="389" r="87" b="27280"/>
          <a:stretch/>
        </p:blipFill>
        <p:spPr>
          <a:xfrm>
            <a:off x="8256240" y="4630203"/>
            <a:ext cx="3657600" cy="1391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D2A27-05A5-A67C-659A-C67AE0DCE5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76"/>
          <a:stretch/>
        </p:blipFill>
        <p:spPr bwMode="auto">
          <a:xfrm>
            <a:off x="8256240" y="2982986"/>
            <a:ext cx="3657600" cy="139108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9DDDD-B4D7-21EE-388A-A8AC45C6F7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96" b="1"/>
          <a:stretch/>
        </p:blipFill>
        <p:spPr>
          <a:xfrm>
            <a:off x="8256240" y="1324983"/>
            <a:ext cx="3657600" cy="140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5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 More Information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3712" y="1213659"/>
            <a:ext cx="8078688" cy="491250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sz="32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3200" b="1" dirty="0"/>
              <a:t>David Arthurs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Managing Director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Polar View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Phone: +1 613 680 2282 x1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Email: david.arthurs@polarview.org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132D3-89CA-30A6-55F3-F0B6C76C18B9}"/>
              </a:ext>
            </a:extLst>
          </p:cNvPr>
          <p:cNvSpPr txBox="1"/>
          <p:nvPr/>
        </p:nvSpPr>
        <p:spPr>
          <a:xfrm>
            <a:off x="3503712" y="4542219"/>
            <a:ext cx="4950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Polar TEP</a:t>
            </a:r>
          </a:p>
          <a:p>
            <a:r>
              <a:rPr lang="en-US" sz="2400" b="1" dirty="0">
                <a:solidFill>
                  <a:schemeClr val="accent6"/>
                </a:solidFill>
              </a:rPr>
              <a:t>polartep.polarview.org</a:t>
            </a:r>
          </a:p>
        </p:txBody>
      </p:sp>
    </p:spTree>
    <p:extLst>
      <p:ext uri="{BB962C8B-B14F-4D97-AF65-F5344CB8AC3E}">
        <p14:creationId xmlns:p14="http://schemas.microsoft.com/office/powerpoint/2010/main" val="2883382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FFFFFF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E3F2D4EE343942B73520C03150E1C5" ma:contentTypeVersion="16" ma:contentTypeDescription="Create a new document." ma:contentTypeScope="" ma:versionID="d6e0c5a20307f3b6d518bc94b15cdd21">
  <xsd:schema xmlns:xsd="http://www.w3.org/2001/XMLSchema" xmlns:xs="http://www.w3.org/2001/XMLSchema" xmlns:p="http://schemas.microsoft.com/office/2006/metadata/properties" xmlns:ns2="d648d66f-b5d5-4435-a640-7443a0e14147" xmlns:ns3="e70922a2-da75-44cf-b1fb-81fb42a6699d" targetNamespace="http://schemas.microsoft.com/office/2006/metadata/properties" ma:root="true" ma:fieldsID="310bb8ce310be63008c147578f4aff2b" ns2:_="" ns3:_="">
    <xsd:import namespace="d648d66f-b5d5-4435-a640-7443a0e14147"/>
    <xsd:import namespace="e70922a2-da75-44cf-b1fb-81fb42a669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48d66f-b5d5-4435-a640-7443a0e141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954c39e-7414-459a-9765-cab22a1906f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0922a2-da75-44cf-b1fb-81fb42a6699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9644eb-c842-496e-879d-26f34ff5f006}" ma:internalName="TaxCatchAll" ma:showField="CatchAllData" ma:web="e70922a2-da75-44cf-b1fb-81fb42a6699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70922a2-da75-44cf-b1fb-81fb42a6699d" xsi:nil="true"/>
    <lcf76f155ced4ddcb4097134ff3c332f xmlns="d648d66f-b5d5-4435-a640-7443a0e1414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35E13CF-0C1D-481A-AB42-E381FD00AA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B8BDB6-AB2C-4EEE-8394-6DFB873187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48d66f-b5d5-4435-a640-7443a0e14147"/>
    <ds:schemaRef ds:uri="e70922a2-da75-44cf-b1fb-81fb42a669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535E95-F325-460B-80BB-45AEA1483D6F}">
  <ds:schemaRefs>
    <ds:schemaRef ds:uri="http://schemas.microsoft.com/office/2006/metadata/properties"/>
    <ds:schemaRef ds:uri="http://schemas.microsoft.com/office/infopath/2007/PartnerControls"/>
    <ds:schemaRef ds:uri="e70922a2-da75-44cf-b1fb-81fb42a6699d"/>
    <ds:schemaRef ds:uri="d648d66f-b5d5-4435-a640-7443a0e1414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34314</TotalTime>
  <Words>477</Words>
  <Application>Microsoft Office PowerPoint</Application>
  <PresentationFormat>Widescreen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Calibri</vt:lpstr>
      <vt:lpstr>Courier New</vt:lpstr>
      <vt:lpstr>Noto Sans Symbols</vt:lpstr>
      <vt:lpstr>Office Theme</vt:lpstr>
      <vt:lpstr>DestinE Sea Ice Decision Enhancement (DESIDE)</vt:lpstr>
      <vt:lpstr>Context</vt:lpstr>
      <vt:lpstr>Benefits to Polar Operations and Society</vt:lpstr>
      <vt:lpstr>Decision Support Levels</vt:lpstr>
      <vt:lpstr>Use Case Workflow</vt:lpstr>
      <vt:lpstr>Decision Support Platforms</vt:lpstr>
      <vt:lpstr>For More Information</vt:lpstr>
    </vt:vector>
  </TitlesOfParts>
  <Company>BAS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Fleming</dc:creator>
  <cp:lastModifiedBy>David Arthurs</cp:lastModifiedBy>
  <cp:revision>440</cp:revision>
  <cp:lastPrinted>2019-09-06T18:26:36Z</cp:lastPrinted>
  <dcterms:created xsi:type="dcterms:W3CDTF">2015-04-29T22:14:17Z</dcterms:created>
  <dcterms:modified xsi:type="dcterms:W3CDTF">2023-11-16T13:19:37Z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0x010100D2E3F2D4EE343942B73520C03150E1C5</vt:lpwstr>
  </property>
  <property fmtid="{D5CDD505-2E9C-101B-9397-08002B2CF9AE}" pid="3" name="Order">
    <vt:r8>7211600</vt:r8>
  </property>
  <property fmtid="{D5CDD505-2E9C-101B-9397-08002B2CF9AE}" pid="4" name="MediaServiceImageTags">
    <vt:lpwstr/>
  </property>
</Properties>
</file>